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068E-4AEA-40B7-84BE-8DD62A7605B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985B-B68F-4D5E-8BEF-2113836B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1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068E-4AEA-40B7-84BE-8DD62A7605B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985B-B68F-4D5E-8BEF-2113836B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068E-4AEA-40B7-84BE-8DD62A7605B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985B-B68F-4D5E-8BEF-2113836B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3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068E-4AEA-40B7-84BE-8DD62A7605B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985B-B68F-4D5E-8BEF-2113836B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1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068E-4AEA-40B7-84BE-8DD62A7605B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985B-B68F-4D5E-8BEF-2113836B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068E-4AEA-40B7-84BE-8DD62A7605B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985B-B68F-4D5E-8BEF-2113836B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068E-4AEA-40B7-84BE-8DD62A7605B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985B-B68F-4D5E-8BEF-2113836B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16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068E-4AEA-40B7-84BE-8DD62A7605B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985B-B68F-4D5E-8BEF-2113836B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7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068E-4AEA-40B7-84BE-8DD62A7605B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985B-B68F-4D5E-8BEF-2113836B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2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068E-4AEA-40B7-84BE-8DD62A7605B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985B-B68F-4D5E-8BEF-2113836B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068E-4AEA-40B7-84BE-8DD62A7605B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C985B-B68F-4D5E-8BEF-2113836B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4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5068E-4AEA-40B7-84BE-8DD62A7605B8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C985B-B68F-4D5E-8BEF-2113836B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0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s://novitera.lt/uploads/Products/product_101/ramaiw.jpg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https://novitera.lt/uploads/Products/product_16/Mob.tel.plokstes_2.jpg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5" Type="http://schemas.openxmlformats.org/officeDocument/2006/relationships/image" Target="../media/image9.png"/><Relationship Id="rId10" Type="http://schemas.openxmlformats.org/officeDocument/2006/relationships/image" Target="https://nuotraukos.mediakatalogas.lt/rsynced_images/contacts-3106849_1280.jpg" TargetMode="External"/><Relationship Id="rId4" Type="http://schemas.openxmlformats.org/officeDocument/2006/relationships/image" Target="https://lh3.googleusercontent.com/proxy/KjCbg41M_AZDlKjRdN8dNjYsGmC7h5xwVgm6sKwPiIr2XrlqfdfY3lJJCkbY_kql_i1VdOYDHGeRQ37FCEWemZV3L5H6Nm68LkJr3JImxg29MYDG_GgmW7tiER5wuREpt80kGn-xEVokCIosO70MhUCMatcu2KL8fEMtatmJPZ-0zJ8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s://novitera.lt/uploads/Products/product_101/ramaiw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12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https://novitera.lt/uploads/Products/product_16/Mob.tel.plokstes_2.jpg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12.jpeg"/><Relationship Id="rId10" Type="http://schemas.openxmlformats.org/officeDocument/2006/relationships/image" Target="https://nuotraukos.mediakatalogas.lt/rsynced_images/contacts-3106849_1280.jpg" TargetMode="External"/><Relationship Id="rId4" Type="http://schemas.openxmlformats.org/officeDocument/2006/relationships/image" Target="https://lh3.googleusercontent.com/proxy/KjCbg41M_AZDlKjRdN8dNjYsGmC7h5xwVgm6sKwPiIr2XrlqfdfY3lJJCkbY_kql_i1VdOYDHGeRQ37FCEWemZV3L5H6Nm68LkJr3JImxg29MYDG_GgmW7tiER5wuREpt80kGn-xEVokCIosO70MhUCMatcu2KL8fEMtatmJPZ-0zJ8" TargetMode="External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9364" y="151755"/>
            <a:ext cx="10559411" cy="72571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24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Electronics Waste Recycling Innovative Technology</a:t>
            </a:r>
            <a:r>
              <a:rPr kumimoji="0" lang="en-GB" altLang="en-US" sz="2400" i="0" u="none" strike="noStrike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Gold and Silver</a:t>
            </a:r>
            <a:endParaRPr kumimoji="0" lang="en-GB" altLang="en-US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02848" y="81307"/>
            <a:ext cx="225831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 New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Technology</a:t>
            </a:r>
            <a:endParaRPr lang="en-US" sz="9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70767" y="2545268"/>
            <a:ext cx="4280857" cy="2886882"/>
            <a:chOff x="0" y="0"/>
            <a:chExt cx="3587655" cy="19520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646"/>
              <a:ext cx="1357437" cy="1018078"/>
            </a:xfrm>
            <a:prstGeom prst="rect">
              <a:avLst/>
            </a:prstGeom>
          </p:spPr>
        </p:pic>
        <p:pic>
          <p:nvPicPr>
            <p:cNvPr id="11" name="Picture 10" descr="Plakimas Pliušinė lėlė Dekanas radio detaliu supirkimas vilniuje -  yenanchen.com"/>
            <p:cNvPicPr>
              <a:picLocks noChangeAspect="1" noChangeArrowheads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438" y="0"/>
              <a:ext cx="1275234" cy="1035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A close-up of a motherboard&#10;&#10;Description automatically generated with low confidence"/>
            <p:cNvPicPr>
              <a:picLocks noChangeAspect="1" noChangeArrowheads="1"/>
            </p:cNvPicPr>
            <p:nvPr/>
          </p:nvPicPr>
          <p:blipFill rotWithShape="1"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67" b="16081"/>
            <a:stretch>
              <a:fillRect/>
            </a:stretch>
          </p:blipFill>
          <p:spPr bwMode="auto">
            <a:xfrm>
              <a:off x="0" y="1031369"/>
              <a:ext cx="1357437" cy="916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A close-up of a motherboard&#10;&#10;Description automatically generated with low confidence"/>
            <p:cNvPicPr>
              <a:picLocks noChangeAspect="1" noChangeArrowheads="1"/>
            </p:cNvPicPr>
            <p:nvPr/>
          </p:nvPicPr>
          <p:blipFill rotWithShape="1"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29" b="17647"/>
            <a:stretch>
              <a:fillRect/>
            </a:stretch>
          </p:blipFill>
          <p:spPr bwMode="auto">
            <a:xfrm>
              <a:off x="1353562" y="1038966"/>
              <a:ext cx="1279110" cy="913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Kontaktai,aukso kontaktai,auksas,paauksuotas,cinkuota - nemokamos  nuotraukos. Mediakatalogas.lt"/>
            <p:cNvPicPr>
              <a:picLocks noChangeAspect="1" noChangeArrowheads="1"/>
            </p:cNvPicPr>
            <p:nvPr/>
          </p:nvPicPr>
          <p:blipFill>
            <a:blip r:embed="rId9" r:link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548" y="2049"/>
              <a:ext cx="951107" cy="103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aveikslėlis 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36548" y="1045604"/>
              <a:ext cx="951107" cy="902746"/>
            </a:xfrm>
            <a:prstGeom prst="rect">
              <a:avLst/>
            </a:prstGeom>
          </p:spPr>
        </p:pic>
      </p:grpSp>
      <p:sp>
        <p:nvSpPr>
          <p:cNvPr id="18" name="Right Arrow 17"/>
          <p:cNvSpPr/>
          <p:nvPr/>
        </p:nvSpPr>
        <p:spPr>
          <a:xfrm rot="20046044">
            <a:off x="6086346" y="3126059"/>
            <a:ext cx="1411125" cy="560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053069">
            <a:off x="6187306" y="4357101"/>
            <a:ext cx="1326330" cy="5449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945996" y="154412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764801" y="2648711"/>
            <a:ext cx="1828800" cy="1268290"/>
            <a:chOff x="7399041" y="2486056"/>
            <a:chExt cx="1828800" cy="12682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07294CA-812A-4352-BB62-30FE45B7533A}"/>
                </a:ext>
              </a:extLst>
            </p:cNvPr>
            <p:cNvPicPr/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6010" t="24790" r="13372" b="23082"/>
            <a:stretch/>
          </p:blipFill>
          <p:spPr bwMode="auto">
            <a:xfrm>
              <a:off x="7399041" y="2486056"/>
              <a:ext cx="1828800" cy="12682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8801121" y="2618120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6982" y="968390"/>
            <a:ext cx="1198609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GB" sz="1600" dirty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JSC </a:t>
            </a:r>
            <a:r>
              <a:rPr lang="en-GB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EPT </a:t>
            </a:r>
            <a:r>
              <a:rPr lang="en-GB" sz="1600" dirty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presents a novel </a:t>
            </a:r>
            <a:r>
              <a:rPr lang="en-GB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product </a:t>
            </a:r>
            <a:r>
              <a:rPr lang="en-GB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EWRIT</a:t>
            </a:r>
            <a:r>
              <a:rPr lang="lt-LT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(electronics waste recycling innovative </a:t>
            </a:r>
            <a:r>
              <a:rPr lang="en-GB" sz="1600" dirty="0" err="1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technolog</a:t>
            </a:r>
            <a:r>
              <a:rPr lang="lt-LT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lt-LT" sz="1600" dirty="0" err="1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lt-LT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gold</a:t>
            </a:r>
            <a:r>
              <a:rPr lang="lt-LT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t-LT" sz="1600" dirty="0" err="1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lt-LT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t-LT" sz="1600" dirty="0" err="1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silver</a:t>
            </a:r>
            <a:r>
              <a:rPr lang="lt-LT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t-LT" sz="1600" dirty="0" err="1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recovery</a:t>
            </a:r>
            <a:r>
              <a:rPr lang="en-GB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GB" sz="1600" dirty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designated for </a:t>
            </a:r>
            <a:r>
              <a:rPr lang="en-GB" sz="16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SMEs active in WEEE</a:t>
            </a:r>
            <a:r>
              <a:rPr lang="en-GB" sz="16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(waste electric and electronic equipment) collection, and/or recycling. </a:t>
            </a:r>
            <a:r>
              <a:rPr lang="en-GB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GB" sz="1600" dirty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cutting-edge </a:t>
            </a:r>
            <a:r>
              <a:rPr lang="en-GB" sz="1600" b="1" dirty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efficient and environmentally friendly</a:t>
            </a:r>
            <a:r>
              <a:rPr lang="en-GB" sz="1600" dirty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way for gold leaching and recovery was </a:t>
            </a:r>
            <a:r>
              <a:rPr lang="en-GB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developed</a:t>
            </a:r>
            <a:r>
              <a:rPr lang="lt-LT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It includes mechanical </a:t>
            </a:r>
            <a:r>
              <a:rPr lang="en-US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&amp; </a:t>
            </a:r>
            <a:r>
              <a:rPr lang="en-US" sz="1600" dirty="0" smtClean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chemical processes and equipment for the treatment of WEEE.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14"/>
          <a:stretch>
            <a:fillRect/>
          </a:stretch>
        </p:blipFill>
        <p:spPr>
          <a:xfrm>
            <a:off x="86982" y="98198"/>
            <a:ext cx="1295400" cy="7581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982" y="5584049"/>
            <a:ext cx="12002063" cy="11541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 Applying </a:t>
            </a:r>
            <a:r>
              <a:rPr lang="en-GB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EWRIT</a:t>
            </a:r>
            <a:r>
              <a:rPr lang="lt-LT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en-US" sz="1700" dirty="0" smtClean="0"/>
              <a:t>you contribute to a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Greener Future </a:t>
            </a:r>
            <a:r>
              <a:rPr lang="en-US" sz="1700" dirty="0" smtClean="0"/>
              <a:t>by avoiding </a:t>
            </a:r>
            <a:r>
              <a:rPr lang="en-US" sz="1600" dirty="0" smtClean="0"/>
              <a:t>contamination of              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/>
              <a:t>by </a:t>
            </a:r>
            <a:r>
              <a:rPr lang="en-US" sz="1600" dirty="0"/>
              <a:t>~ 50 000 m</a:t>
            </a:r>
            <a:r>
              <a:rPr lang="en-US" sz="1600" baseline="30000" dirty="0"/>
              <a:t>3</a:t>
            </a:r>
            <a:r>
              <a:rPr lang="en-US" sz="1600" dirty="0"/>
              <a:t> of NO</a:t>
            </a:r>
            <a:r>
              <a:rPr lang="en-US" sz="1600" baseline="-25000" dirty="0"/>
              <a:t>x</a:t>
            </a:r>
            <a:r>
              <a:rPr lang="en-US" sz="1600" dirty="0"/>
              <a:t> or ~ 2 tons of </a:t>
            </a:r>
            <a:r>
              <a:rPr lang="en-US" sz="1600" dirty="0" smtClean="0"/>
              <a:t>nitrates per 1 </a:t>
            </a:r>
            <a:r>
              <a:rPr lang="en-US" sz="1600" dirty="0"/>
              <a:t>ton of WEEE </a:t>
            </a:r>
            <a:r>
              <a:rPr lang="en-US" sz="1600" dirty="0" smtClean="0"/>
              <a:t>recycling</a:t>
            </a:r>
            <a:endParaRPr lang="en-US" sz="1700" dirty="0"/>
          </a:p>
        </p:txBody>
      </p:sp>
      <p:grpSp>
        <p:nvGrpSpPr>
          <p:cNvPr id="4" name="Group 3"/>
          <p:cNvGrpSpPr/>
          <p:nvPr/>
        </p:nvGrpSpPr>
        <p:grpSpPr>
          <a:xfrm>
            <a:off x="7757618" y="4111471"/>
            <a:ext cx="1835983" cy="1305410"/>
            <a:chOff x="7367292" y="4068182"/>
            <a:chExt cx="1835983" cy="130541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B070369-0373-47C8-B147-855FE1B27670}"/>
                </a:ext>
              </a:extLst>
            </p:cNvPr>
            <p:cNvPicPr/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96" t="32306" r="23627" b="22214"/>
            <a:stretch/>
          </p:blipFill>
          <p:spPr bwMode="auto">
            <a:xfrm>
              <a:off x="7367292" y="4068182"/>
              <a:ext cx="1835983" cy="13054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8739048" y="4127214"/>
              <a:ext cx="439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Au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03773" y="5669766"/>
            <a:ext cx="935529" cy="98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5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469364" y="151755"/>
            <a:ext cx="10559411" cy="72571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24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Electronics Waste Recycling Innovative Technology</a:t>
            </a:r>
            <a:r>
              <a:rPr kumimoji="0" lang="en-GB" altLang="en-US" sz="2400" i="0" u="none" strike="noStrike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Gold and Silver</a:t>
            </a:r>
            <a:endParaRPr kumimoji="0" lang="en-GB" altLang="en-US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03275" y="46318"/>
            <a:ext cx="225831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 New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Technology</a:t>
            </a:r>
            <a:endParaRPr lang="en-US" sz="9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45996" y="154412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45996" y="315726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3"/>
          <p:cNvSpPr txBox="1"/>
          <p:nvPr/>
        </p:nvSpPr>
        <p:spPr>
          <a:xfrm>
            <a:off x="2189625" y="2392010"/>
            <a:ext cx="8790316" cy="32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400" b="1" kern="1200" dirty="0">
                <a:solidFill>
                  <a:srgbClr val="000000"/>
                </a:solidFill>
                <a:effectLst/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A comparison of the recycling process in proposed </a:t>
            </a:r>
            <a:r>
              <a:rPr lang="en-GB" sz="1400" b="1" kern="1200" dirty="0" smtClean="0">
                <a:solidFill>
                  <a:srgbClr val="000000"/>
                </a:solidFill>
                <a:effectLst/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technology </a:t>
            </a:r>
            <a:r>
              <a:rPr lang="en-GB" sz="1400" b="1" kern="1200" dirty="0">
                <a:solidFill>
                  <a:srgbClr val="000000"/>
                </a:solidFill>
                <a:effectLst/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vs other providers (e.g</a:t>
            </a:r>
            <a:r>
              <a:rPr lang="en-GB" sz="1400" b="1" kern="1200" dirty="0" smtClean="0">
                <a:solidFill>
                  <a:srgbClr val="000000"/>
                </a:solidFill>
                <a:effectLst/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1400" b="1" kern="1200" dirty="0">
                <a:solidFill>
                  <a:srgbClr val="000000"/>
                </a:solidFill>
                <a:effectLst/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Germany)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52736"/>
              </p:ext>
            </p:extLst>
          </p:nvPr>
        </p:nvGraphicFramePr>
        <p:xfrm>
          <a:off x="1326983" y="2909244"/>
          <a:ext cx="10515600" cy="1563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820">
                  <a:extLst>
                    <a:ext uri="{9D8B030D-6E8A-4147-A177-3AD203B41FA5}">
                      <a16:colId xmlns:a16="http://schemas.microsoft.com/office/drawing/2014/main" val="2821060704"/>
                    </a:ext>
                  </a:extLst>
                </a:gridCol>
                <a:gridCol w="2199864">
                  <a:extLst>
                    <a:ext uri="{9D8B030D-6E8A-4147-A177-3AD203B41FA5}">
                      <a16:colId xmlns:a16="http://schemas.microsoft.com/office/drawing/2014/main" val="1074951025"/>
                    </a:ext>
                  </a:extLst>
                </a:gridCol>
                <a:gridCol w="2826593">
                  <a:extLst>
                    <a:ext uri="{9D8B030D-6E8A-4147-A177-3AD203B41FA5}">
                      <a16:colId xmlns:a16="http://schemas.microsoft.com/office/drawing/2014/main" val="3876079315"/>
                    </a:ext>
                  </a:extLst>
                </a:gridCol>
                <a:gridCol w="3453323">
                  <a:extLst>
                    <a:ext uri="{9D8B030D-6E8A-4147-A177-3AD203B41FA5}">
                      <a16:colId xmlns:a16="http://schemas.microsoft.com/office/drawing/2014/main" val="3499113708"/>
                    </a:ext>
                  </a:extLst>
                </a:gridCol>
              </a:tblGrid>
              <a:tr h="4845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Min. delivery </a:t>
                      </a:r>
                      <a:r>
                        <a:rPr lang="en-GB" sz="1400" dirty="0" smtClean="0">
                          <a:effectLst/>
                        </a:rPr>
                        <a:t>(</a:t>
                      </a:r>
                      <a:r>
                        <a:rPr lang="en-GB" sz="1400" dirty="0">
                          <a:effectLst/>
                        </a:rPr>
                        <a:t>kg per lot)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Recycling and Au extraction period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Pricing model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2521"/>
                  </a:ext>
                </a:extLst>
              </a:tr>
              <a:tr h="356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effectLst/>
                        </a:rPr>
                        <a:t>EWRIT</a:t>
                      </a:r>
                      <a:r>
                        <a:rPr lang="lt-LT" sz="1400" b="1" dirty="0" smtClean="0">
                          <a:effectLst/>
                        </a:rPr>
                        <a:t>S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5-10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 days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System installation costs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39470"/>
                  </a:ext>
                </a:extLst>
              </a:tr>
              <a:tr h="604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Other providers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16-18 weeks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smtClean="0">
                          <a:effectLst/>
                        </a:rPr>
                        <a:t>Transportation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Processing cost </a:t>
                      </a:r>
                      <a:endParaRPr lang="en-US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Refining cots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4932919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1570767" y="1413517"/>
            <a:ext cx="10515600" cy="6305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Newly developed innovative technological system for electronic waste </a:t>
            </a:r>
            <a:r>
              <a:rPr lang="en-US" sz="16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recycling: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GB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It is productive, economic, efficient, optimal and adapted for extraction of precious metals (Au an Ag)</a:t>
            </a: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87436" y="4566659"/>
            <a:ext cx="5817128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Productivity Indicators of </a:t>
            </a:r>
            <a:r>
              <a:rPr lang="en-US" sz="1400" dirty="0" smtClean="0">
                <a:solidFill>
                  <a:srgbClr val="000000"/>
                </a:solidFill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two people working full working day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203858"/>
              </p:ext>
            </p:extLst>
          </p:nvPr>
        </p:nvGraphicFramePr>
        <p:xfrm>
          <a:off x="3187436" y="4996637"/>
          <a:ext cx="5725160" cy="54582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862580">
                  <a:extLst>
                    <a:ext uri="{9D8B030D-6E8A-4147-A177-3AD203B41FA5}">
                      <a16:colId xmlns:a16="http://schemas.microsoft.com/office/drawing/2014/main" val="17470011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2714294204"/>
                    </a:ext>
                  </a:extLst>
                </a:gridCol>
              </a:tblGrid>
              <a:tr h="317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Reactor capacity, kg of WEEE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Treatment efficiency, kg/month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9948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650-850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3114017"/>
                  </a:ext>
                </a:extLst>
              </a:tr>
            </a:tbl>
          </a:graphicData>
        </a:graphic>
      </p:graphicFrame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86982" y="98198"/>
            <a:ext cx="1295400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469364" y="151755"/>
            <a:ext cx="10559411" cy="72571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24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Electronics Waste Recycling Innovative Technology</a:t>
            </a:r>
            <a:r>
              <a:rPr kumimoji="0" lang="en-GB" altLang="en-US" sz="2400" i="0" u="none" strike="noStrike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Gold and Silver</a:t>
            </a:r>
            <a:endParaRPr kumimoji="0" lang="en-GB" altLang="en-US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03275" y="46318"/>
            <a:ext cx="225831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 New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Technology</a:t>
            </a:r>
            <a:endParaRPr lang="en-US" sz="9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45996" y="154412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45996" y="315726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18"/>
          <p:cNvSpPr txBox="1"/>
          <p:nvPr/>
        </p:nvSpPr>
        <p:spPr>
          <a:xfrm>
            <a:off x="2136371" y="1113219"/>
            <a:ext cx="7889363" cy="3430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kern="1200" dirty="0">
                <a:solidFill>
                  <a:srgbClr val="000000"/>
                </a:solidFill>
                <a:effectLst/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You are losing money on logistics, transportation, while your assets are frozen. Chose better</a:t>
            </a:r>
            <a:r>
              <a:rPr lang="en-US" kern="1200" dirty="0">
                <a:solidFill>
                  <a:srgbClr val="FF0000"/>
                </a:solidFill>
                <a:effectLst/>
                <a:latin typeface="Montserrat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en-US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637273"/>
              </p:ext>
            </p:extLst>
          </p:nvPr>
        </p:nvGraphicFramePr>
        <p:xfrm>
          <a:off x="958970" y="5366392"/>
          <a:ext cx="10515600" cy="1068324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2754114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2294682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01255719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You control the process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808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You </a:t>
                      </a:r>
                      <a:r>
                        <a:rPr lang="en-GB" sz="1200" u="sng" kern="1200" dirty="0">
                          <a:effectLst/>
                        </a:rPr>
                        <a:t>control</a:t>
                      </a:r>
                      <a:r>
                        <a:rPr lang="en-GB" sz="1200" kern="1200" dirty="0">
                          <a:effectLst/>
                        </a:rPr>
                        <a:t> the extraction, so you </a:t>
                      </a:r>
                      <a:r>
                        <a:rPr lang="en-GB" sz="1200" u="sng" kern="1200" dirty="0">
                          <a:effectLst/>
                        </a:rPr>
                        <a:t>know</a:t>
                      </a:r>
                      <a:r>
                        <a:rPr lang="en-GB" sz="1200" kern="1200" dirty="0">
                          <a:effectLst/>
                        </a:rPr>
                        <a:t> an exact content of gold is in your raw material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You don’t lose the gold by mixing rich-Au with less-Au components to attain the minimum load per factory requirements.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effectLst/>
                        </a:rPr>
                        <a:t>A more effective extraction! Proven!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803360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531" b="5041"/>
          <a:stretch/>
        </p:blipFill>
        <p:spPr>
          <a:xfrm>
            <a:off x="2005012" y="1570008"/>
            <a:ext cx="818197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213545" y="126909"/>
            <a:ext cx="1295400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35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469364" y="151755"/>
            <a:ext cx="10559411" cy="72571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2400" i="0" u="none" strike="noStrike" normalizeH="0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Electronics Waste Recycling Innovative Technology</a:t>
            </a:r>
            <a:r>
              <a:rPr kumimoji="0" lang="en-GB" altLang="en-US" sz="2400" i="0" u="none" strike="noStrike" normalizeH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for Gold and Silver</a:t>
            </a:r>
            <a:endParaRPr kumimoji="0" lang="en-GB" altLang="en-US" sz="24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03275" y="46318"/>
            <a:ext cx="225831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Our New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Technology</a:t>
            </a:r>
            <a:endParaRPr lang="en-US" sz="9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45996" y="1544129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45996" y="3157268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5649" y="1959977"/>
            <a:ext cx="9774351" cy="6305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Types of treated waste</a:t>
            </a:r>
            <a:endParaRPr lang="en-US" sz="1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4447" y="2974706"/>
            <a:ext cx="3581399" cy="2314574"/>
            <a:chOff x="0" y="0"/>
            <a:chExt cx="3587655" cy="19520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6646"/>
              <a:ext cx="1357437" cy="1018078"/>
            </a:xfrm>
            <a:prstGeom prst="rect">
              <a:avLst/>
            </a:prstGeom>
          </p:spPr>
        </p:pic>
        <p:pic>
          <p:nvPicPr>
            <p:cNvPr id="12" name="Picture 11" descr="Plakimas Pliušinė lėlė Dekanas radio detaliu supirkimas vilniuje -  yenanchen.com"/>
            <p:cNvPicPr>
              <a:picLocks noChangeAspect="1" noChangeArrowheads="1"/>
            </p:cNvPicPr>
            <p:nvPr/>
          </p:nvPicPr>
          <p:blipFill>
            <a:blip r:embed="rId3" r:link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438" y="0"/>
              <a:ext cx="1275234" cy="1035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A close-up of a motherboard&#10;&#10;Description automatically generated with low confidence"/>
            <p:cNvPicPr>
              <a:picLocks noChangeAspect="1" noChangeArrowheads="1"/>
            </p:cNvPicPr>
            <p:nvPr/>
          </p:nvPicPr>
          <p:blipFill rotWithShape="1"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67" b="16081"/>
            <a:stretch>
              <a:fillRect/>
            </a:stretch>
          </p:blipFill>
          <p:spPr bwMode="auto">
            <a:xfrm>
              <a:off x="0" y="1031369"/>
              <a:ext cx="1357437" cy="916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A close-up of a motherboard&#10;&#10;Description automatically generated with low confidence"/>
            <p:cNvPicPr>
              <a:picLocks noChangeAspect="1" noChangeArrowheads="1"/>
            </p:cNvPicPr>
            <p:nvPr/>
          </p:nvPicPr>
          <p:blipFill rotWithShape="1"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29" b="17647"/>
            <a:stretch>
              <a:fillRect/>
            </a:stretch>
          </p:blipFill>
          <p:spPr bwMode="auto">
            <a:xfrm>
              <a:off x="1353562" y="1038966"/>
              <a:ext cx="1279110" cy="913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Kontaktai,aukso kontaktai,auksas,paauksuotas,cinkuota - nemokamos  nuotraukos. Mediakatalogas.lt"/>
            <p:cNvPicPr>
              <a:picLocks noChangeAspect="1" noChangeArrowheads="1"/>
            </p:cNvPicPr>
            <p:nvPr/>
          </p:nvPicPr>
          <p:blipFill>
            <a:blip r:embed="rId9" r:link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548" y="2049"/>
              <a:ext cx="951107" cy="1039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aveikslėlis 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36548" y="1045604"/>
              <a:ext cx="951107" cy="902746"/>
            </a:xfrm>
            <a:prstGeom prst="rect">
              <a:avLst/>
            </a:prstGeom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68902"/>
              </p:ext>
            </p:extLst>
          </p:nvPr>
        </p:nvGraphicFramePr>
        <p:xfrm>
          <a:off x="4106173" y="2984760"/>
          <a:ext cx="7798279" cy="2304520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656820">
                  <a:extLst>
                    <a:ext uri="{9D8B030D-6E8A-4147-A177-3AD203B41FA5}">
                      <a16:colId xmlns:a16="http://schemas.microsoft.com/office/drawing/2014/main" val="2009554299"/>
                    </a:ext>
                  </a:extLst>
                </a:gridCol>
                <a:gridCol w="4141459">
                  <a:extLst>
                    <a:ext uri="{9D8B030D-6E8A-4147-A177-3AD203B41FA5}">
                      <a16:colId xmlns:a16="http://schemas.microsoft.com/office/drawing/2014/main" val="323097246"/>
                    </a:ext>
                  </a:extLst>
                </a:gridCol>
              </a:tblGrid>
              <a:tr h="230452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55905" algn="l"/>
                        </a:tabLst>
                      </a:pPr>
                      <a:r>
                        <a:rPr lang="en-GB" sz="1200" dirty="0">
                          <a:effectLst/>
                        </a:rPr>
                        <a:t>Ceramic processors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55905" algn="l"/>
                        </a:tabLst>
                      </a:pPr>
                      <a:r>
                        <a:rPr lang="en-GB" sz="1200" dirty="0" err="1">
                          <a:effectLst/>
                        </a:rPr>
                        <a:t>Textolytic</a:t>
                      </a:r>
                      <a:r>
                        <a:rPr lang="en-GB" sz="1200" dirty="0">
                          <a:effectLst/>
                        </a:rPr>
                        <a:t> processors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55905" algn="l"/>
                        </a:tabLst>
                      </a:pPr>
                      <a:r>
                        <a:rPr lang="en-GB" sz="1200" dirty="0">
                          <a:effectLst/>
                        </a:rPr>
                        <a:t>Telephone </a:t>
                      </a:r>
                      <a:r>
                        <a:rPr lang="en-GB" sz="1200" dirty="0" smtClean="0">
                          <a:effectLst/>
                        </a:rPr>
                        <a:t>boards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55905" algn="l"/>
                        </a:tabLst>
                      </a:pPr>
                      <a:endParaRPr lang="en-US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55905" algn="l"/>
                        </a:tabLst>
                      </a:pPr>
                      <a:r>
                        <a:rPr lang="en-GB" sz="1200" dirty="0">
                          <a:effectLst/>
                        </a:rPr>
                        <a:t>Gold-plated connectors or other Au / Ag coated parts (e.g. transistors, Au / Ag coated metal parts)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55905" algn="l"/>
                        </a:tabLst>
                      </a:pPr>
                      <a:r>
                        <a:rPr lang="en-GB" sz="1200" dirty="0">
                          <a:effectLst/>
                        </a:rPr>
                        <a:t>Computer RAM cards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55905" algn="l"/>
                        </a:tabLst>
                      </a:pPr>
                      <a:r>
                        <a:rPr lang="en-GB" sz="1200" dirty="0">
                          <a:effectLst/>
                        </a:rPr>
                        <a:t>Computer </a:t>
                      </a:r>
                      <a:r>
                        <a:rPr lang="en-GB" sz="1200" dirty="0" smtClean="0">
                          <a:effectLst/>
                        </a:rPr>
                        <a:t>motherboards</a:t>
                      </a:r>
                    </a:p>
                    <a:p>
                      <a:pPr marL="342900" lvl="0" indent="-342900" algn="just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55905" algn="l"/>
                        </a:tabLst>
                      </a:pPr>
                      <a:endParaRPr lang="en-US" sz="11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  <a:tabLst>
                          <a:tab pos="255905" algn="l"/>
                        </a:tabLst>
                      </a:pPr>
                      <a:r>
                        <a:rPr lang="en-GB" sz="1200" dirty="0">
                          <a:effectLst/>
                        </a:rPr>
                        <a:t>WEEE containing (coated) Au / Ag (telecommunication boards (KVANT, KVARC and similar station boards), microchips coated with Au / Ag, microchips containing Au and other similar electronic wastes containing Au and Ag)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004575"/>
                  </a:ext>
                </a:extLst>
              </a:tr>
            </a:tbl>
          </a:graphicData>
        </a:graphic>
      </p:graphicFrame>
      <p:pic>
        <p:nvPicPr>
          <p:cNvPr id="17" name="Picture 16"/>
          <p:cNvPicPr/>
          <p:nvPr/>
        </p:nvPicPr>
        <p:blipFill>
          <a:blip r:embed="rId12"/>
          <a:stretch>
            <a:fillRect/>
          </a:stretch>
        </p:blipFill>
        <p:spPr>
          <a:xfrm>
            <a:off x="86982" y="126909"/>
            <a:ext cx="1295400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41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403</Words>
  <Application>Microsoft Office PowerPoint</Application>
  <PresentationFormat>Widescreen</PresentationFormat>
  <Paragraphs>56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Palatino Linotype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</dc:creator>
  <cp:lastModifiedBy>Henrikas Cesiulis</cp:lastModifiedBy>
  <cp:revision>16</cp:revision>
  <dcterms:created xsi:type="dcterms:W3CDTF">2023-04-12T12:40:18Z</dcterms:created>
  <dcterms:modified xsi:type="dcterms:W3CDTF">2023-06-07T12:31:07Z</dcterms:modified>
</cp:coreProperties>
</file>